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1" r:id="rId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57"/>
    <a:srgbClr val="00F66F"/>
    <a:srgbClr val="53BBEF"/>
    <a:srgbClr val="34AFEC"/>
    <a:srgbClr val="4BB2FF"/>
    <a:srgbClr val="C84328"/>
    <a:srgbClr val="66428E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B4522-70B3-4313-9ACA-11309BAABB63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35297-282C-4CD9-84ED-F37BCE54E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08641"/>
            <a:ext cx="5777415" cy="4739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Workplace and Career Initiatives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Full Measures™ Apprenticeship Program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Back-2-Basics™ Land Sharing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Full Measures™ Workforce Ownership Sharing Initiative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Stay in School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b="1" dirty="0" smtClean="0"/>
              <a:t>Full Measures™ Portal and associated training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Utilize systems &amp; processes developed for education-based outcomes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Local Church focus and small-group “Huddles”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Focus on 6 Key Links using “Differential Improvement”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Soft Skills enrichment</a:t>
            </a:r>
          </a:p>
          <a:p>
            <a:pPr lvl="1">
              <a:buFont typeface="Arial" pitchFamily="34" charset="0"/>
              <a:buChar char="•"/>
            </a:pPr>
            <a:endParaRPr lang="en-US" sz="1400" dirty="0" smtClean="0"/>
          </a:p>
          <a:p>
            <a:pPr lvl="1">
              <a:buFont typeface="Arial" pitchFamily="34" charset="0"/>
              <a:buChar char="•"/>
            </a:pPr>
            <a:endParaRPr lang="en-US" sz="1400" dirty="0" smtClean="0"/>
          </a:p>
          <a:p>
            <a:r>
              <a:rPr lang="en-US" sz="1400" b="1" dirty="0" smtClean="0"/>
              <a:t>Community Development &amp; Program Funding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SBA Community Development Corporation 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SBA 504 lending program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SBA Micro-lending program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Disaster Relief Program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38600" y="8382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Outreach Focus   2018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81400" y="6400800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© Full Measures Quorum™, 2017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6132148"/>
            <a:ext cx="1738313" cy="528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81000"/>
            <a:ext cx="3109913" cy="94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876802" y="1752600"/>
            <a:ext cx="1066800" cy="2741051"/>
          </a:xfrm>
          <a:prstGeom prst="roundRect">
            <a:avLst/>
          </a:prstGeom>
          <a:solidFill>
            <a:srgbClr val="92D05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urved Right Arrow 30"/>
          <p:cNvSpPr/>
          <p:nvPr/>
        </p:nvSpPr>
        <p:spPr>
          <a:xfrm rot="6871046">
            <a:off x="5001743" y="1969259"/>
            <a:ext cx="1084735" cy="147464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urved Right Arrow 31"/>
          <p:cNvSpPr/>
          <p:nvPr/>
        </p:nvSpPr>
        <p:spPr>
          <a:xfrm rot="17053820">
            <a:off x="4715900" y="3035101"/>
            <a:ext cx="1215099" cy="139954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Flowchart: Multidocument 74"/>
          <p:cNvSpPr/>
          <p:nvPr/>
        </p:nvSpPr>
        <p:spPr>
          <a:xfrm>
            <a:off x="7465272" y="2659797"/>
            <a:ext cx="990600" cy="762000"/>
          </a:xfrm>
          <a:prstGeom prst="flowChartMulti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Manual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800600" y="4572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Iterative Personal  progress across an arena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391400" y="3505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Define starting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point in an arena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705600" y="6611779"/>
            <a:ext cx="23679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© 2017 Full Measures Quorum,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524000" y="621268"/>
            <a:ext cx="1361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RESOURCES 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296317" y="609600"/>
            <a:ext cx="1885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ITERATIVE GROWTH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PROCESS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934200" y="609600"/>
            <a:ext cx="1736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GETTING STARTED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0" name="Left Arrow 99"/>
          <p:cNvSpPr/>
          <p:nvPr/>
        </p:nvSpPr>
        <p:spPr>
          <a:xfrm>
            <a:off x="6248400" y="2664852"/>
            <a:ext cx="990600" cy="76414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7391400" y="2209800"/>
            <a:ext cx="129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START HERE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6087" y="5976599"/>
            <a:ext cx="2347913" cy="71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2783951" y="87868"/>
            <a:ext cx="3272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Full Measures™ General Concept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914400"/>
            <a:ext cx="3480731" cy="457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" name="Left-Right Arrow 103"/>
          <p:cNvSpPr/>
          <p:nvPr/>
        </p:nvSpPr>
        <p:spPr>
          <a:xfrm>
            <a:off x="3810000" y="2743200"/>
            <a:ext cx="762000" cy="68580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/>
          <p:cNvSpPr/>
          <p:nvPr/>
        </p:nvSpPr>
        <p:spPr>
          <a:xfrm>
            <a:off x="3886200" y="0"/>
            <a:ext cx="28194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urved Right Arrow 31"/>
          <p:cNvSpPr/>
          <p:nvPr/>
        </p:nvSpPr>
        <p:spPr>
          <a:xfrm rot="14631743">
            <a:off x="5271211" y="3327368"/>
            <a:ext cx="698089" cy="148348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Line Callout 1 66"/>
          <p:cNvSpPr/>
          <p:nvPr/>
        </p:nvSpPr>
        <p:spPr>
          <a:xfrm>
            <a:off x="228600" y="5638800"/>
            <a:ext cx="1066800" cy="457200"/>
          </a:xfrm>
          <a:prstGeom prst="borderCallout1">
            <a:avLst>
              <a:gd name="adj1" fmla="val 51449"/>
              <a:gd name="adj2" fmla="val 101064"/>
              <a:gd name="adj3" fmla="val -13907"/>
              <a:gd name="adj4" fmla="val 12930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Microlending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Program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6" name="Line Callout 1 65"/>
          <p:cNvSpPr/>
          <p:nvPr/>
        </p:nvSpPr>
        <p:spPr>
          <a:xfrm>
            <a:off x="228600" y="5105400"/>
            <a:ext cx="1066800" cy="457200"/>
          </a:xfrm>
          <a:prstGeom prst="borderCallout1">
            <a:avLst>
              <a:gd name="adj1" fmla="val 47004"/>
              <a:gd name="adj2" fmla="val 102969"/>
              <a:gd name="adj3" fmla="val -3344"/>
              <a:gd name="adj4" fmla="val 12705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Welfare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Services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9" name="Line Callout 1 98"/>
          <p:cNvSpPr/>
          <p:nvPr/>
        </p:nvSpPr>
        <p:spPr>
          <a:xfrm>
            <a:off x="228600" y="4495800"/>
            <a:ext cx="1066800" cy="533400"/>
          </a:xfrm>
          <a:prstGeom prst="borderCallout1">
            <a:avLst>
              <a:gd name="adj1" fmla="val 47322"/>
              <a:gd name="adj2" fmla="val 102969"/>
              <a:gd name="adj3" fmla="val -3431"/>
              <a:gd name="adj4" fmla="val 12723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On-line App/s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&amp; resources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1" name="Line Callout 1 110"/>
          <p:cNvSpPr/>
          <p:nvPr/>
        </p:nvSpPr>
        <p:spPr>
          <a:xfrm>
            <a:off x="381000" y="3276600"/>
            <a:ext cx="914400" cy="381000"/>
          </a:xfrm>
          <a:prstGeom prst="borderCallout1">
            <a:avLst>
              <a:gd name="adj1" fmla="val 56464"/>
              <a:gd name="adj2" fmla="val 99001"/>
              <a:gd name="adj3" fmla="val 51331"/>
              <a:gd name="adj4" fmla="val 135464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Counseling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02" name="Straight Connector 101"/>
          <p:cNvCxnSpPr>
            <a:endCxn id="90" idx="3"/>
          </p:cNvCxnSpPr>
          <p:nvPr/>
        </p:nvCxnSpPr>
        <p:spPr>
          <a:xfrm flipH="1">
            <a:off x="1295400" y="4038600"/>
            <a:ext cx="228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76" idx="3"/>
          </p:cNvCxnSpPr>
          <p:nvPr/>
        </p:nvCxnSpPr>
        <p:spPr>
          <a:xfrm flipH="1">
            <a:off x="1316144" y="2590800"/>
            <a:ext cx="284056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1676400" y="1447800"/>
            <a:ext cx="1676400" cy="5257800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4343400" y="1143000"/>
            <a:ext cx="1676400" cy="3048000"/>
          </a:xfrm>
          <a:prstGeom prst="roundRect">
            <a:avLst/>
          </a:prstGeom>
          <a:solidFill>
            <a:srgbClr val="92D05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858000" y="2362200"/>
            <a:ext cx="1295400" cy="1295400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934200" y="1752600"/>
            <a:ext cx="1143000" cy="381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Arena Baseline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34200" y="2438400"/>
            <a:ext cx="1143000" cy="228600"/>
          </a:xfrm>
          <a:prstGeom prst="rect">
            <a:avLst/>
          </a:prstGeom>
          <a:solidFill>
            <a:schemeClr val="accent5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PROGRESS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34200" y="2667000"/>
            <a:ext cx="1143000" cy="228600"/>
          </a:xfrm>
          <a:prstGeom prst="rect">
            <a:avLst/>
          </a:prstGeom>
          <a:solidFill>
            <a:schemeClr val="accent5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PROGRESS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2895600"/>
            <a:ext cx="1143000" cy="228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PROGRESS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34200" y="3124200"/>
            <a:ext cx="1143000" cy="2286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completed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3352800"/>
            <a:ext cx="1143000" cy="2286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completed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495800" y="1984854"/>
            <a:ext cx="13716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Individual Growth Plan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95800" y="2670654"/>
            <a:ext cx="13716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Precedence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Scaffolding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95800" y="3657600"/>
            <a:ext cx="1371600" cy="304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Metacognition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95800" y="3204054"/>
            <a:ext cx="1371600" cy="304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Assessment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495800" y="1299054"/>
            <a:ext cx="13716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Differential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Improvement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086600" y="2133600"/>
            <a:ext cx="0" cy="5334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3" idx="3"/>
            <a:endCxn id="6" idx="3"/>
          </p:cNvCxnSpPr>
          <p:nvPr/>
        </p:nvCxnSpPr>
        <p:spPr>
          <a:xfrm>
            <a:off x="8077200" y="1943100"/>
            <a:ext cx="12700" cy="10668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5" idx="1"/>
            <a:endCxn id="3" idx="0"/>
          </p:cNvCxnSpPr>
          <p:nvPr/>
        </p:nvCxnSpPr>
        <p:spPr>
          <a:xfrm flipH="1">
            <a:off x="7505700" y="1257300"/>
            <a:ext cx="49530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295400" y="685800"/>
            <a:ext cx="17526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Individual Progress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Resources &amp; Tools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4724400" y="4191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5" name="Flowchart: Multidocument 74"/>
          <p:cNvSpPr/>
          <p:nvPr/>
        </p:nvSpPr>
        <p:spPr>
          <a:xfrm>
            <a:off x="8001000" y="990600"/>
            <a:ext cx="762000" cy="533400"/>
          </a:xfrm>
          <a:prstGeom prst="flowChartMulti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Manual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01744" y="2362200"/>
            <a:ext cx="914400" cy="533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Personal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Quorum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81000" y="1295400"/>
            <a:ext cx="914400" cy="533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Church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25544" y="2847201"/>
            <a:ext cx="10460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&lt;10 members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33400" y="2971800"/>
            <a:ext cx="779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In-person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724400" y="4687669"/>
            <a:ext cx="1843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Iterative Personal progress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across an arena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305800" y="2133600"/>
            <a:ext cx="739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Defines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Starting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point in</a:t>
            </a:r>
          </a:p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 arena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752600" y="1524000"/>
            <a:ext cx="1524000" cy="685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SPIRITUAL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SPIRITUAL TRAINING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ACCOUNTABILYT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SERVICE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FELLOWSHIP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752600" y="2209800"/>
            <a:ext cx="152400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PERSONAL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PRAYER/MEDITATION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SERVE/SHARE/GIVE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RIGHT THOUGHT  -&gt;     RIGHT ACTION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LITMUS TEST  FOR LIFE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752600" y="3048000"/>
            <a:ext cx="1524000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RELATIONAL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SHARED/INDIVIDUAL </a:t>
            </a:r>
            <a:r>
              <a:rPr lang="en-US" sz="800" dirty="0" smtClean="0">
                <a:solidFill>
                  <a:schemeClr val="tx1"/>
                </a:solidFill>
              </a:rPr>
              <a:t>SERVICE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SELF-RELIANCE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FAMILY EVENING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COUNSELLING</a:t>
            </a:r>
            <a:endParaRPr lang="en-US" sz="800" dirty="0">
              <a:solidFill>
                <a:schemeClr val="tx1"/>
              </a:solidFill>
            </a:endParaRPr>
          </a:p>
        </p:txBody>
      </p:sp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334000"/>
            <a:ext cx="2206902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4" name="Straight Arrow Connector 63"/>
          <p:cNvCxnSpPr/>
          <p:nvPr/>
        </p:nvCxnSpPr>
        <p:spPr>
          <a:xfrm>
            <a:off x="4800600" y="64008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1752600" y="3886200"/>
            <a:ext cx="15240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INTELLECTUAL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RIGHT TRADE/PROFESSION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GRADUATE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STUDY IN EACH ARENA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TRAVEL / MULTI-CULTURAL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752600" y="4572000"/>
            <a:ext cx="1524000" cy="6096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PHYSICAL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PROPER DIET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DAILY EXERSIZE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MEDICATE AWAY STRESS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752600" y="5181600"/>
            <a:ext cx="15240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FINANCIAL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RIGHT PROFESSION/TRADE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PROF/TRADE DEVELOPMENT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PRACTICE FRUGALITY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LIVE ON A BUDGET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SHARE AND GIVE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752600" y="6019800"/>
            <a:ext cx="1524000" cy="6096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MATERIAL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FRUGALITY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FRIENDSHIPS</a:t>
            </a:r>
          </a:p>
          <a:p>
            <a:pPr>
              <a:buFont typeface="Arial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HUMILITY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705600" y="6611779"/>
            <a:ext cx="23182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© 2017 Full Measure Quorum,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0" name="Flowchart: Multidocument 89"/>
          <p:cNvSpPr/>
          <p:nvPr/>
        </p:nvSpPr>
        <p:spPr>
          <a:xfrm>
            <a:off x="457200" y="3733800"/>
            <a:ext cx="838200" cy="609600"/>
          </a:xfrm>
          <a:prstGeom prst="flowChartMulti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Book/s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6" name="Line Callout 1 105"/>
          <p:cNvSpPr/>
          <p:nvPr/>
        </p:nvSpPr>
        <p:spPr>
          <a:xfrm>
            <a:off x="381000" y="1905000"/>
            <a:ext cx="914400" cy="381000"/>
          </a:xfrm>
          <a:prstGeom prst="borderCallout1">
            <a:avLst>
              <a:gd name="adj1" fmla="val 56464"/>
              <a:gd name="adj2" fmla="val 99001"/>
              <a:gd name="adj3" fmla="val 51331"/>
              <a:gd name="adj4" fmla="val 13240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Huddles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524000" y="0"/>
            <a:ext cx="1101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RESOURCES </a:t>
            </a:r>
            <a:endParaRPr lang="en-US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419600" y="0"/>
            <a:ext cx="1673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ITERATIVE GROWTH</a:t>
            </a:r>
          </a:p>
          <a:p>
            <a:pPr algn="ctr"/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PROCESS</a:t>
            </a:r>
            <a:endParaRPr lang="en-US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239000" y="0"/>
            <a:ext cx="1541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GETTING STARTED</a:t>
            </a:r>
            <a:endParaRPr lang="en-US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1295400" y="1676400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Left Arrow 90"/>
          <p:cNvSpPr/>
          <p:nvPr/>
        </p:nvSpPr>
        <p:spPr>
          <a:xfrm>
            <a:off x="6096000" y="2438400"/>
            <a:ext cx="685800" cy="6858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Left-Right Arrow 97"/>
          <p:cNvSpPr/>
          <p:nvPr/>
        </p:nvSpPr>
        <p:spPr>
          <a:xfrm>
            <a:off x="3429000" y="2514600"/>
            <a:ext cx="914400" cy="68580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/>
          <p:cNvCxnSpPr>
            <a:endCxn id="86" idx="0"/>
          </p:cNvCxnSpPr>
          <p:nvPr/>
        </p:nvCxnSpPr>
        <p:spPr>
          <a:xfrm>
            <a:off x="2514600" y="1219200"/>
            <a:ext cx="0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6019800"/>
            <a:ext cx="2403923" cy="626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Curved Right Arrow 30"/>
          <p:cNvSpPr/>
          <p:nvPr/>
        </p:nvSpPr>
        <p:spPr>
          <a:xfrm rot="7448856">
            <a:off x="5271263" y="496885"/>
            <a:ext cx="698089" cy="148348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1600200" y="1219200"/>
            <a:ext cx="0" cy="4343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1600200" y="1219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13496</TotalTime>
  <Words>249</Words>
  <Application>Microsoft Office PowerPoint</Application>
  <PresentationFormat>On-screen Show (4:3)</PresentationFormat>
  <Paragraphs>107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 Hilton</dc:creator>
  <cp:lastModifiedBy>Craig Hilton</cp:lastModifiedBy>
  <cp:revision>42</cp:revision>
  <dcterms:created xsi:type="dcterms:W3CDTF">2017-11-18T16:20:26Z</dcterms:created>
  <dcterms:modified xsi:type="dcterms:W3CDTF">2018-07-29T22:11:00Z</dcterms:modified>
</cp:coreProperties>
</file>